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52"/>
  </p:notes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75" r:id="rId10"/>
    <p:sldId id="276" r:id="rId11"/>
    <p:sldId id="264" r:id="rId12"/>
    <p:sldId id="265" r:id="rId13"/>
    <p:sldId id="268" r:id="rId14"/>
    <p:sldId id="267" r:id="rId15"/>
    <p:sldId id="301" r:id="rId16"/>
    <p:sldId id="269" r:id="rId17"/>
    <p:sldId id="272" r:id="rId18"/>
    <p:sldId id="271" r:id="rId19"/>
    <p:sldId id="279" r:id="rId20"/>
    <p:sldId id="280" r:id="rId21"/>
    <p:sldId id="278" r:id="rId22"/>
    <p:sldId id="283" r:id="rId23"/>
    <p:sldId id="282" r:id="rId24"/>
    <p:sldId id="281" r:id="rId25"/>
    <p:sldId id="270" r:id="rId26"/>
    <p:sldId id="273" r:id="rId27"/>
    <p:sldId id="274" r:id="rId28"/>
    <p:sldId id="285" r:id="rId29"/>
    <p:sldId id="277" r:id="rId30"/>
    <p:sldId id="286" r:id="rId31"/>
    <p:sldId id="287" r:id="rId32"/>
    <p:sldId id="288" r:id="rId33"/>
    <p:sldId id="291" r:id="rId34"/>
    <p:sldId id="292" r:id="rId35"/>
    <p:sldId id="289" r:id="rId36"/>
    <p:sldId id="294" r:id="rId37"/>
    <p:sldId id="296" r:id="rId38"/>
    <p:sldId id="298" r:id="rId39"/>
    <p:sldId id="297" r:id="rId40"/>
    <p:sldId id="299" r:id="rId41"/>
    <p:sldId id="295" r:id="rId42"/>
    <p:sldId id="293" r:id="rId43"/>
    <p:sldId id="290" r:id="rId44"/>
    <p:sldId id="302" r:id="rId45"/>
    <p:sldId id="303" r:id="rId46"/>
    <p:sldId id="304" r:id="rId47"/>
    <p:sldId id="305" r:id="rId48"/>
    <p:sldId id="266" r:id="rId49"/>
    <p:sldId id="300" r:id="rId50"/>
    <p:sldId id="284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92EC6-5A83-49E7-90B3-C3A79E6C41BE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k.com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yandex.com/" TargetMode="External"/><Relationship Id="rId5" Type="http://schemas.openxmlformats.org/officeDocument/2006/relationships/hyperlink" Target="https://www.baidu.com/" TargetMode="External"/><Relationship Id="rId4" Type="http://schemas.openxmlformats.org/officeDocument/2006/relationships/hyperlink" Target="https://duckduckgo.com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Positive/False Results</a:t>
            </a:r>
          </a:p>
          <a:p>
            <a:r>
              <a:rPr lang="en-US" dirty="0"/>
              <a:t>Google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Positive/</a:t>
            </a:r>
          </a:p>
          <a:p>
            <a:r>
              <a:rPr lang="en-US" dirty="0" err="1"/>
              <a:t>Youtube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Account PAOV1976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Subscriptions (Interests, Friends)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Subscribers (Friends ?)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Linkedin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“Friends”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2976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9423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78212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2846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307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771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- https://www.google.com/search?q=%22Pedro+Ant%C3%B3nio+Oliveira+Vieira%22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- https://www.bing.com/</a:t>
            </a:r>
            <a:r>
              <a:rPr lang="en-US" cap="none" dirty="0" err="1">
                <a:latin typeface="Amasis MT Pro" panose="020B0604020202020204" pitchFamily="18" charset="0"/>
              </a:rPr>
              <a:t>search?q</a:t>
            </a:r>
            <a:r>
              <a:rPr lang="en-US" cap="none" dirty="0">
                <a:latin typeface="Amasis MT Pro" panose="020B0604020202020204" pitchFamily="18" charset="0"/>
              </a:rPr>
              <a:t>="</a:t>
            </a:r>
            <a:r>
              <a:rPr lang="en-US" cap="none" dirty="0" err="1">
                <a:latin typeface="Amasis MT Pro" panose="020B0604020202020204" pitchFamily="18" charset="0"/>
              </a:rPr>
              <a:t>Pedro+António+Oliveira+Vieira</a:t>
            </a:r>
            <a:r>
              <a:rPr lang="en-US" cap="none" dirty="0">
                <a:latin typeface="Amasis MT Pro" panose="020B0604020202020204" pitchFamily="18" charset="0"/>
              </a:rPr>
              <a:t>"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- https://search.yahoo.com/search?p=%22Pedro+Ant%C3%B3nio+Oliveira+Vieira%22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Ask - 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https://www.ask.com/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DuckDuckGo - 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https://duckduckgo.com/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Baidu (China) - 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https://www.baidu.com/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(Russia) - 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https://yandex.com/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4715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6164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5038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2883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2104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1582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7122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96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1162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24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1558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74686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05214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81689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1473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75507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92186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5969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53681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4421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48922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943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7104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0148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8122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300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30DB-FE21-4061-9927-2F233AF1D864}" type="datetimeFigureOut">
              <a:rPr lang="pt-PT" smtClean="0"/>
              <a:t>03/07/2022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word.kaspersky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nielmiessler/SecLists/tree/master/Passwords/Default-Credentials" TargetMode="External"/><Relationship Id="rId5" Type="http://schemas.openxmlformats.org/officeDocument/2006/relationships/hyperlink" Target="https://github.com/danielmiessler/SecLists/tree/master/Passwords" TargetMode="External"/><Relationship Id="rId4" Type="http://schemas.openxmlformats.org/officeDocument/2006/relationships/hyperlink" Target="https://github.com/danielmiessler/SecLists/tree/master/Usernam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x.io/tools?tab=facebook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www.sowsearch.inf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lkface.com/en/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plessas.net/facebookmatrix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witter.com/search-advance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echeckup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xing.com/en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merandomstuff1.wordpress.com/2019/02/08/geoguessr-the-top-tips-tricks-and-techniques/" TargetMode="External"/><Relationship Id="rId5" Type="http://schemas.openxmlformats.org/officeDocument/2006/relationships/hyperlink" Target="https://wikimapia.org/" TargetMode="External"/><Relationship Id="rId4" Type="http://schemas.openxmlformats.org/officeDocument/2006/relationships/hyperlink" Target="https://www.bing.com/map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culture/breasts-lead-to-arrest-of-anonymous-hacke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ustotal.com/gui/home/uploa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report.netcraft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10minutemail.com/" TargetMode="External"/><Relationship Id="rId7" Type="http://schemas.openxmlformats.org/officeDocument/2006/relationships/hyperlink" Target="https://tails.boum.org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orproject.org/" TargetMode="External"/><Relationship Id="rId5" Type="http://schemas.openxmlformats.org/officeDocument/2006/relationships/hyperlink" Target="https://www.guerrillamail.com/" TargetMode="External"/><Relationship Id="rId4" Type="http://schemas.openxmlformats.org/officeDocument/2006/relationships/hyperlink" Target="https://www.20minutemail.com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vin/Grj0VEMm3W3EOlM4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stvin.com/" TargetMode="External"/><Relationship Id="rId5" Type="http://schemas.openxmlformats.org/officeDocument/2006/relationships/hyperlink" Target="https://www.google.com/search?q=certid%C3%A3o+permanente+automovel" TargetMode="External"/><Relationship Id="rId4" Type="http://schemas.openxmlformats.org/officeDocument/2006/relationships/hyperlink" Target="https://justica.gov.pt/Servicos/Pedir-e-consultar-certidao-permanente-automove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vendas.portaldasfinancas.gov.pt/bens/detalheFoto.action?iRepfin=0469&amp;iAno=2022&amp;iNrordem=1&amp;iNrfoto=2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vendas.portaldasfinancas.gov.pt/ben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e.tretas.org/" TargetMode="External"/><Relationship Id="rId11" Type="http://schemas.openxmlformats.org/officeDocument/2006/relationships/hyperlink" Target="https://community.vortal.biz/public/?SkinName=espap&amp;currentLanguage=en" TargetMode="External"/><Relationship Id="rId5" Type="http://schemas.openxmlformats.org/officeDocument/2006/relationships/hyperlink" Target="https://dre.pt/" TargetMode="External"/><Relationship Id="rId10" Type="http://schemas.openxmlformats.org/officeDocument/2006/relationships/hyperlink" Target="https://justica.gov.pt/Servicos/Consultar-venda-de-bens-penhorados" TargetMode="External"/><Relationship Id="rId4" Type="http://schemas.openxmlformats.org/officeDocument/2006/relationships/hyperlink" Target="https://www.dges.gov.pt/" TargetMode="External"/><Relationship Id="rId9" Type="http://schemas.openxmlformats.org/officeDocument/2006/relationships/hyperlink" Target="https://www.pesquisabenspenhorados.com/leiloes-vendas-financas/default.aspx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timetravel.mementoweb.org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s://oldweb.today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chedview.com/" TargetMode="External"/><Relationship Id="rId5" Type="http://schemas.openxmlformats.org/officeDocument/2006/relationships/hyperlink" Target="http://www.cachedpages.com/" TargetMode="External"/><Relationship Id="rId4" Type="http://schemas.openxmlformats.org/officeDocument/2006/relationships/hyperlink" Target="http://archive.i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explor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osure.shodan.io/#/" TargetMode="External"/><Relationship Id="rId5" Type="http://schemas.openxmlformats.org/officeDocument/2006/relationships/hyperlink" Target="https://maps.shodan.io/" TargetMode="External"/><Relationship Id="rId4" Type="http://schemas.openxmlformats.org/officeDocument/2006/relationships/hyperlink" Target="https://images.shodan.io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dan.io/search?query=%22authentication%3A+disabled%22+%2B+primavera+%2B+country%3Apt" TargetMode="External"/><Relationship Id="rId3" Type="http://schemas.openxmlformats.org/officeDocument/2006/relationships/hyperlink" Target="https://www.shodan.io/search?query=remote+desktop" TargetMode="External"/><Relationship Id="rId7" Type="http://schemas.openxmlformats.org/officeDocument/2006/relationships/hyperlink" Target="https://www.shodan.io/search?query=authentication+disabled+country%3Ap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shodan.io/?query=vnc+screenshot.label%3Aloggedin" TargetMode="External"/><Relationship Id="rId5" Type="http://schemas.openxmlformats.org/officeDocument/2006/relationships/hyperlink" Target="https://images.shodan.io/?query=city%3Abraga" TargetMode="External"/><Relationship Id="rId4" Type="http://schemas.openxmlformats.org/officeDocument/2006/relationships/hyperlink" Target="https://www.shodan.io/host/62.28.208.62#3389" TargetMode="External"/><Relationship Id="rId9" Type="http://schemas.openxmlformats.org/officeDocument/2006/relationships/hyperlink" Target="https://www.shodan.io/search?query=contabilidade+country%3Apt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search?query=fotos+country%3Ap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es.shodan.io/?query=country%3Apt+screenshot.label%3Awebcam" TargetMode="External"/><Relationship Id="rId4" Type="http://schemas.openxmlformats.org/officeDocument/2006/relationships/hyperlink" Target="https://www.shodan.io/search?query=camera+country%3Apt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m.pt/render.jsp?categoryId=345750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ibercrime.ministeriopublico.pt/" TargetMode="External"/><Relationship Id="rId5" Type="http://schemas.openxmlformats.org/officeDocument/2006/relationships/hyperlink" Target="https://www.policiajudiciaria.pt/unc3t/" TargetMode="External"/><Relationship Id="rId4" Type="http://schemas.openxmlformats.org/officeDocument/2006/relationships/hyperlink" Target="https://www.cncs.gov.pt/pt/certp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P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pentest-tools-com/how-to-exploit-bluekeep-vulnerability-with-metasploit-security-research-ee1ec514c2bd" TargetMode="External"/><Relationship Id="rId5" Type="http://schemas.openxmlformats.org/officeDocument/2006/relationships/hyperlink" Target="https://en.wikipedia.org/wiki/BlueKeep" TargetMode="External"/><Relationship Id="rId4" Type="http://schemas.openxmlformats.org/officeDocument/2006/relationships/hyperlink" Target="https://nvd.nist.gov/vuln/detail/CVE-2015-0204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www.insecam.org/en/bycountry/PT/?page=1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mmuniweb.com/websec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ryhackme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thebox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thewire.org/wargames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Pedro+Ant%C3%B3nio+Oliveira+Vieira%22" TargetMode="External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ccouncil.org/january-2022-ethical-hacking-leaderboard/" TargetMode="External"/><Relationship Id="rId5" Type="http://schemas.openxmlformats.org/officeDocument/2006/relationships/hyperlink" Target="https://www.linkedin.com/in/pedroaovieira/" TargetMode="External"/><Relationship Id="rId4" Type="http://schemas.openxmlformats.org/officeDocument/2006/relationships/hyperlink" Target="https://www.youtube.com/user/PAOV1976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idu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duckduckg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sk.com/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" TargetMode="External"/><Relationship Id="rId9" Type="http://schemas.openxmlformats.org/officeDocument/2006/relationships/hyperlink" Target="https://yandex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guide.com/print/adv_op_ref.pdf" TargetMode="External"/><Relationship Id="rId3" Type="http://schemas.openxmlformats.org/officeDocument/2006/relationships/hyperlink" Target="https://www.google.com/advanced_search" TargetMode="External"/><Relationship Id="rId7" Type="http://schemas.openxmlformats.org/officeDocument/2006/relationships/hyperlink" Target="http://www.googleguide.com/using_advanced_operators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oxpiper.com/posts/google-dork-list" TargetMode="External"/><Relationship Id="rId5" Type="http://schemas.openxmlformats.org/officeDocument/2006/relationships/hyperlink" Target="https://gbhackers.com/latest-google-dorks-list/" TargetMode="External"/><Relationship Id="rId4" Type="http://schemas.openxmlformats.org/officeDocument/2006/relationships/hyperlink" Target="https://www.exploit-db.com/google-hacking-databas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hrefs.com/blog/google-advanced-search-operator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Beware. Your data is out there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</a:t>
            </a:r>
            <a:r>
              <a:rPr lang="en-US" dirty="0" err="1">
                <a:latin typeface="Amasis MT Pro" panose="020B0604020202020204" pitchFamily="18" charset="0"/>
              </a:rPr>
              <a:t>site:pt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- only “portuguese” sites (registered portuguese domains)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About 5350 results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pages that were “tagged”/”signed”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Attack and contents changed to show off skills (mainly kids) – compared to street tagging</a:t>
            </a:r>
          </a:p>
        </p:txBody>
      </p:sp>
    </p:spTree>
    <p:extLst>
      <p:ext uri="{BB962C8B-B14F-4D97-AF65-F5344CB8AC3E}">
        <p14:creationId xmlns:p14="http://schemas.microsoft.com/office/powerpoint/2010/main" val="348335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Passwords / Credentials</a:t>
            </a:r>
            <a:br>
              <a:rPr lang="en-US" dirty="0"/>
            </a:br>
            <a:r>
              <a:rPr lang="en-US" dirty="0"/>
              <a:t>	Please don’t share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Kaspersky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your password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 (</a:t>
            </a:r>
            <a:r>
              <a:rPr lang="en-US" sz="1800" b="1" dirty="0">
                <a:solidFill>
                  <a:srgbClr val="FF0000"/>
                </a:solidFill>
                <a:latin typeface="Amasis MT Pro" panose="020B0604020202020204" pitchFamily="18" charset="0"/>
              </a:rPr>
              <a:t>or maybe not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last name – “</a:t>
            </a:r>
            <a:r>
              <a:rPr lang="en-US" sz="1800" dirty="0" err="1">
                <a:latin typeface="Amasis MT Pro" panose="020B0604020202020204" pitchFamily="18" charset="0"/>
              </a:rPr>
              <a:t>vieira</a:t>
            </a:r>
            <a:r>
              <a:rPr lang="en-US" sz="1800" dirty="0">
                <a:latin typeface="Amasis MT Pro" panose="020B0604020202020204" pitchFamily="18" charset="0"/>
              </a:rPr>
              <a:t>” or “Vieira” or “Vieira123”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10 passwords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“qwerty”, “password”, …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Country specific: BR example “password” </a:t>
            </a:r>
            <a:r>
              <a:rPr lang="en-US" sz="1800" dirty="0">
                <a:latin typeface="Amasis MT Pro" panose="020B0604020202020204" pitchFamily="18" charset="0"/>
                <a:sym typeface="Wingdings" panose="05000000000000000000" pitchFamily="2" charset="2"/>
              </a:rPr>
              <a:t> “</a:t>
            </a:r>
            <a:r>
              <a:rPr lang="en-US" sz="1800" dirty="0" err="1">
                <a:latin typeface="Amasis MT Pro" panose="020B0604020202020204" pitchFamily="18" charset="0"/>
                <a:sym typeface="Wingdings" panose="05000000000000000000" pitchFamily="2" charset="2"/>
              </a:rPr>
              <a:t>senha</a:t>
            </a:r>
            <a:r>
              <a:rPr lang="en-US" sz="1800" dirty="0">
                <a:latin typeface="Amasis MT Pro" panose="020B0604020202020204" pitchFamily="18" charset="0"/>
                <a:sym typeface="Wingdings" panose="05000000000000000000" pitchFamily="2" charset="2"/>
              </a:rPr>
              <a:t>”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Daniel </a:t>
            </a:r>
            <a:r>
              <a:rPr lang="en-US" dirty="0" err="1">
                <a:latin typeface="Amasis MT Pro" panose="020B0604020202020204" pitchFamily="18" charset="0"/>
              </a:rPr>
              <a:t>Miessler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SecLists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Passwords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Default Credentials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555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HaveIBeenPwned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 err="1">
                <a:latin typeface="Amasis MT Pro" panose="020B0604020202020204" pitchFamily="18" charset="0"/>
              </a:rPr>
              <a:t>Pwned</a:t>
            </a:r>
            <a:r>
              <a:rPr lang="en-US" sz="1800" dirty="0">
                <a:latin typeface="Amasis MT Pro" panose="020B0604020202020204" pitchFamily="18" charset="0"/>
              </a:rPr>
              <a:t>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475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</a:t>
            </a:r>
            <a:r>
              <a:rPr lang="en-US" sz="1500" cap="none" dirty="0" err="1">
                <a:latin typeface="Amasis MT Pro" panose="020B0604020202020204" pitchFamily="18" charset="0"/>
              </a:rPr>
              <a:t>FirstName.LastName</a:t>
            </a:r>
            <a:r>
              <a:rPr lang="en-US" sz="1500" cap="none" dirty="0">
                <a:latin typeface="Amasis MT Pro" panose="020B0604020202020204" pitchFamily="18" charset="0"/>
              </a:rPr>
              <a:t>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Added Problem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Credentials reuse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5E75CE01-9289-ED56-9075-DDC347B1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1997855"/>
            <a:ext cx="3239282" cy="41687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9DF81A-1504-412E-247B-120A7E4C27EE}"/>
              </a:ext>
            </a:extLst>
          </p:cNvPr>
          <p:cNvSpPr/>
          <p:nvPr/>
        </p:nvSpPr>
        <p:spPr>
          <a:xfrm>
            <a:off x="6339840" y="2001347"/>
            <a:ext cx="1790700" cy="1440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0BD1B-7B4D-2B76-99BA-62E36A084D89}"/>
              </a:ext>
            </a:extLst>
          </p:cNvPr>
          <p:cNvSpPr/>
          <p:nvPr/>
        </p:nvSpPr>
        <p:spPr>
          <a:xfrm>
            <a:off x="8138160" y="1997855"/>
            <a:ext cx="802520" cy="1440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8C6E8-6041-5323-8BD4-16F14826F5F2}"/>
              </a:ext>
            </a:extLst>
          </p:cNvPr>
          <p:cNvSpPr txBox="1"/>
          <p:nvPr/>
        </p:nvSpPr>
        <p:spPr>
          <a:xfrm>
            <a:off x="6780019" y="1801143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masis MT Pro" panose="02040504050005020304" pitchFamily="18" charset="0"/>
              </a:rPr>
              <a:t>Email/Login</a:t>
            </a:r>
            <a:endParaRPr lang="pt-PT" sz="800" dirty="0">
              <a:solidFill>
                <a:srgbClr val="FF0000"/>
              </a:solidFill>
              <a:latin typeface="Amasis MT Pro" panose="020405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451E3-6EF6-E63D-5FBA-5F87B57D9724}"/>
              </a:ext>
            </a:extLst>
          </p:cNvPr>
          <p:cNvSpPr txBox="1"/>
          <p:nvPr/>
        </p:nvSpPr>
        <p:spPr>
          <a:xfrm>
            <a:off x="8138160" y="1786956"/>
            <a:ext cx="1066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  <a:latin typeface="Amasis MT Pro" panose="02040504050005020304" pitchFamily="18" charset="0"/>
              </a:rPr>
              <a:t>Password</a:t>
            </a:r>
            <a:endParaRPr lang="pt-PT" sz="800" dirty="0">
              <a:solidFill>
                <a:srgbClr val="FF0000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3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Databreach</a:t>
            </a:r>
            <a:br>
              <a:rPr lang="en-US" dirty="0"/>
            </a:br>
            <a:r>
              <a:rPr lang="en-US" dirty="0"/>
              <a:t>	Portuguese domain examples (2018)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600" cap="none" dirty="0">
                <a:latin typeface="Amasis MT Pro" panose="020B0604020202020204" pitchFamily="18" charset="0"/>
              </a:rPr>
              <a:t>uminho.pt - Universidade do Minho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adv.oa.pt - Ordem dos Advogados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pj.pt - Policia Judiciária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mail.exercito.pt - Exército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cm-braga.pt - Câmara Municipal de Braga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cm-guimaraes.pt - Câmara Municipal de Guimarães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psd.pt - Partido Social Democrata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ps.pt - Partido Socialista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fcporto.pt - Futebol Clube do Porto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min.justiça - Ministério da Justiça</a:t>
            </a:r>
          </a:p>
          <a:p>
            <a:endParaRPr lang="pt-PT" sz="1600" dirty="0">
              <a:latin typeface="Amasis MT Pro" panose="020B0604020202020204" pitchFamily="18" charset="0"/>
            </a:endParaRPr>
          </a:p>
          <a:p>
            <a:r>
              <a:rPr lang="pt-PT" sz="1600" cap="none" dirty="0">
                <a:latin typeface="Amasis MT Pro" panose="020B0604020202020204" pitchFamily="18" charset="0"/>
              </a:rPr>
              <a:t>Were these the sources for criminal “hacker” Rui Pinto ?</a:t>
            </a:r>
          </a:p>
        </p:txBody>
      </p:sp>
    </p:spTree>
    <p:extLst>
      <p:ext uri="{BB962C8B-B14F-4D97-AF65-F5344CB8AC3E}">
        <p14:creationId xmlns:p14="http://schemas.microsoft.com/office/powerpoint/2010/main" val="3876336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What’s my IP?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dirty="0">
                <a:latin typeface="Amasis MT Pro" panose="020B0604020202020204" pitchFamily="18" charset="0"/>
              </a:rPr>
              <a:t>Ip2Location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dirty="0" err="1">
                <a:latin typeface="Amasis MT Pro" panose="020B0604020202020204" pitchFamily="18" charset="0"/>
              </a:rPr>
              <a:t>Mylocation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</a:p>
          <a:p>
            <a:endParaRPr lang="en-US" sz="1700" cap="none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StalkFace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Sowdust</a:t>
            </a:r>
            <a:r>
              <a:rPr lang="en-US" sz="1700" cap="none" dirty="0">
                <a:latin typeface="Amasis MT Pro" panose="020B0604020202020204" pitchFamily="18" charset="0"/>
              </a:rPr>
              <a:t> </a:t>
            </a:r>
            <a:r>
              <a:rPr lang="en-US" sz="1700" cap="none" dirty="0" err="1">
                <a:latin typeface="Amasis MT Pro" panose="020B0604020202020204" pitchFamily="18" charset="0"/>
              </a:rPr>
              <a:t>Github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IntelligenceX</a:t>
            </a:r>
            <a:r>
              <a:rPr lang="en-US" sz="1700" cap="none" dirty="0">
                <a:latin typeface="Amasis MT Pro" panose="020B0604020202020204" pitchFamily="18" charset="0"/>
              </a:rPr>
              <a:t> Facebook Search (</a:t>
            </a:r>
            <a:r>
              <a:rPr lang="en-US" sz="17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dirty="0">
                <a:latin typeface="Amasis MT Pro" panose="020B0604020202020204" pitchFamily="18" charset="0"/>
              </a:rPr>
              <a:t>Formulas for Searching Facebook (</a:t>
            </a:r>
            <a:r>
              <a:rPr lang="en-US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486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WhatsMyName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NameCheckup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78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- Professional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Xing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Company Information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Technologies described in job adds (leaking information)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Professional information phishing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Fake job adds (Is this a thing?)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Sending CV with too much information – what is too much </a:t>
            </a:r>
            <a:r>
              <a:rPr lang="en-US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Home address – Street View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9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Tineye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4581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Maps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Wikimapia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Digital Footprint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2917998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Geolocation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Digital Cameras/Mobile Phones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Camera Model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…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Breasts lead to arrest of Anonymous hacker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Police allege that an Anonymous hacker posted a picture of his presumed girlfriend's breasts as a taunt to U.S authorities. The picture allegedly contained GPS information that led the FBI to her.</a:t>
            </a:r>
          </a:p>
        </p:txBody>
      </p:sp>
    </p:spTree>
    <p:extLst>
      <p:ext uri="{BB962C8B-B14F-4D97-AF65-F5344CB8AC3E}">
        <p14:creationId xmlns:p14="http://schemas.microsoft.com/office/powerpoint/2010/main" val="1708253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Satelite</a:t>
            </a:r>
            <a:r>
              <a:rPr lang="en-US" dirty="0"/>
              <a:t>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Satelites</a:t>
            </a:r>
            <a:r>
              <a:rPr lang="en-US" dirty="0">
                <a:latin typeface="Amasis MT Pro" panose="020B0604020202020204" pitchFamily="18" charset="0"/>
              </a:rPr>
              <a:t>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Wayback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 err="1">
                <a:latin typeface="Amasis MT Pro" panose="020B0604020202020204" pitchFamily="18" charset="0"/>
              </a:rPr>
              <a:t>Wayback</a:t>
            </a:r>
            <a:r>
              <a:rPr lang="en-US" sz="1800" dirty="0">
                <a:latin typeface="Amasis MT Pro" panose="020B0604020202020204" pitchFamily="18" charset="0"/>
              </a:rPr>
              <a:t>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</a:t>
            </a:r>
            <a:r>
              <a:rPr lang="en-US" sz="18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Netcraft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 err="1">
                <a:latin typeface="Amasis MT Pro" panose="020B0604020202020204" pitchFamily="18" charset="0"/>
              </a:rPr>
              <a:t>Sitereport</a:t>
            </a:r>
            <a:r>
              <a:rPr lang="en-US" sz="1800" cap="none" dirty="0">
                <a:latin typeface="Amasis MT Pro" panose="020B0604020202020204" pitchFamily="18" charset="0"/>
              </a:rPr>
              <a:t>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Credit Card Shopping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Virtual Card</a:t>
            </a:r>
          </a:p>
          <a:p>
            <a:pPr lvl="2"/>
            <a:r>
              <a:rPr lang="en-US" sz="1800" cap="none" dirty="0" err="1">
                <a:latin typeface="Amasis MT Pro" panose="020B0604020202020204" pitchFamily="18" charset="0"/>
              </a:rPr>
              <a:t>Mbnet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lvl="2"/>
            <a:r>
              <a:rPr lang="en-US" sz="1800" dirty="0" err="1">
                <a:latin typeface="Amasis MT Pro" panose="020B0604020202020204" pitchFamily="18" charset="0"/>
              </a:rPr>
              <a:t>Revolut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2"/>
            <a:r>
              <a:rPr lang="en-US" sz="1800" cap="none" dirty="0">
                <a:latin typeface="Amasis MT Pro" panose="020B0604020202020204" pitchFamily="18" charset="0"/>
              </a:rPr>
              <a:t>PayPal</a:t>
            </a:r>
          </a:p>
        </p:txBody>
      </p:sp>
    </p:spTree>
    <p:extLst>
      <p:ext uri="{BB962C8B-B14F-4D97-AF65-F5344CB8AC3E}">
        <p14:creationId xmlns:p14="http://schemas.microsoft.com/office/powerpoint/2010/main" val="2972106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Temporary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0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</a:t>
            </a:r>
            <a:r>
              <a:rPr lang="en-US" dirty="0" err="1">
                <a:latin typeface="Amasis MT Pro" panose="02040504050005020304" pitchFamily="18" charset="0"/>
              </a:rPr>
              <a:t>DarkWeb</a:t>
            </a:r>
            <a:r>
              <a:rPr lang="en-US" dirty="0">
                <a:latin typeface="Amasis MT Pro" panose="02040504050005020304" pitchFamily="18" charset="0"/>
              </a:rPr>
              <a:t>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0028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Reverse Tracking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Gmail Plus Address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 what is a Gmail Plus address? Say you have an email address like billgates@gmail.com. If you append a “plus” sign to your email username, Gmail will ignore anything written between the + and @ sign in the email address and still deliver the message to the same mailbox.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So any email address sent to billgates+microsoft@gmail.com or billgates+blog@gmail.com or billgates+website@gmail.com will still reach the Gmail inbox of billgates@gmail.com inbox though, technically, they are three different email aliases.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https://www.labnol.org/internet/email/gmail-email-alias-two-separate-gmail-address/2388/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28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4438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Personal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Posted information can get publicly and world available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Even private profiles can have their data shared by others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When information is posted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Shows where you are at that time (habits &amp; routines)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Information on the picture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Geolocation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Awareness. 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do we teach our kids? Do we teach 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They are exposed to everyone on the internet.</a:t>
            </a:r>
            <a:endParaRPr lang="en-US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Live presentation. Not a controlled environment and some contents may contain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may not be legal, illegal, a felony, misdemeanor, or worse, in your country.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 accept no responsibility 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comply with company’s policies and do not use corporate resources for personal use.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arrested. Check always what is legal.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Awareness</a:t>
            </a:r>
            <a:br>
              <a:rPr lang="en-US" dirty="0"/>
            </a:br>
            <a:r>
              <a:rPr lang="en-US" dirty="0"/>
              <a:t>	True stories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Someone posted a photo of healthy meal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Laptop in background: Zoomed in and read emails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uses OCR. They also read the emails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 once posted picture on social media while on trip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My friends knew I was not home (</a:t>
            </a:r>
            <a:r>
              <a:rPr lang="en-US" b="1" dirty="0">
                <a:solidFill>
                  <a:srgbClr val="FF0000"/>
                </a:solidFill>
                <a:latin typeface="Amasis MT Pro" panose="020B0604020202020204" pitchFamily="18" charset="0"/>
              </a:rPr>
              <a:t>Not public profile. At least I think it is not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Friends on that location called me on the phone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Buying book (Buyer’s card information)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How I was able to get money just by having the right information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Social Media accounts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don’t have Facebook, I can create one in your name and call your friends</a:t>
            </a:r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Public contracts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PDF of contract with PII strikethrough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Open with pdf reader and delete the strikethrough boxes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Name of employee who edited the document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Information on UA, LinkedIn, Facebook, …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Metadata: “KONICA MINOLTA </a:t>
            </a:r>
            <a:r>
              <a:rPr lang="en-US" dirty="0" err="1">
                <a:latin typeface="Amasis MT Pro" panose="020B0604020202020204" pitchFamily="18" charset="0"/>
              </a:rPr>
              <a:t>bizhub</a:t>
            </a:r>
            <a:r>
              <a:rPr lang="en-US" dirty="0">
                <a:latin typeface="Amasis MT Pro" panose="020B0604020202020204" pitchFamily="18" charset="0"/>
              </a:rPr>
              <a:t> C454”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Information leaked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</a:t>
            </a:r>
            <a:r>
              <a:rPr lang="en-US" dirty="0" err="1">
                <a:latin typeface="Amasis MT Pro" panose="020B0604020202020204" pitchFamily="18" charset="0"/>
              </a:rPr>
              <a:t>nif</a:t>
            </a:r>
            <a:r>
              <a:rPr lang="en-US" dirty="0">
                <a:latin typeface="Amasis MT Pro" panose="020B0604020202020204" pitchFamily="18" charset="0"/>
              </a:rPr>
              <a:t>, addresses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63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 Vehicle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Automóvel</a:t>
            </a:r>
            <a:r>
              <a:rPr lang="en-US" cap="none" dirty="0">
                <a:latin typeface="Amasis MT Pro" panose="020B0604020202020204" pitchFamily="18" charset="0"/>
              </a:rPr>
              <a:t> On-line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Certidão</a:t>
            </a:r>
            <a:r>
              <a:rPr lang="en-US" cap="none" dirty="0">
                <a:latin typeface="Amasis MT Pro" panose="020B0604020202020204" pitchFamily="18" charset="0"/>
              </a:rPr>
              <a:t> Permanente </a:t>
            </a:r>
            <a:r>
              <a:rPr lang="en-US" cap="none" dirty="0" err="1">
                <a:latin typeface="Amasis MT Pro" panose="020B0604020202020204" pitchFamily="18" charset="0"/>
              </a:rPr>
              <a:t>Automóvel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Result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VIN: WDD2040081A043326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Vehicle Information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Information: Brand, Model, Location, Paint, Delivery Date, Extras, …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Hack </a:t>
            </a:r>
            <a:r>
              <a:rPr lang="en-US" cap="none" dirty="0" err="1">
                <a:latin typeface="Amasis MT Pro" panose="020B0604020202020204" pitchFamily="18" charset="0"/>
              </a:rPr>
              <a:t>accross</a:t>
            </a:r>
            <a:r>
              <a:rPr lang="en-US" cap="none" dirty="0">
                <a:latin typeface="Amasis MT Pro" panose="020B0604020202020204" pitchFamily="18" charset="0"/>
              </a:rPr>
              <a:t> the globe by VIN (link)</a:t>
            </a:r>
          </a:p>
        </p:txBody>
      </p:sp>
    </p:spTree>
    <p:extLst>
      <p:ext uri="{BB962C8B-B14F-4D97-AF65-F5344CB8AC3E}">
        <p14:creationId xmlns:p14="http://schemas.microsoft.com/office/powerpoint/2010/main" val="2936115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–Insurance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ASF – </a:t>
            </a:r>
            <a:r>
              <a:rPr lang="en-US" cap="none" dirty="0" err="1">
                <a:latin typeface="Amasis MT Pro" panose="020B0604020202020204" pitchFamily="18" charset="0"/>
              </a:rPr>
              <a:t>Autoridade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Supervisão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Seguros</a:t>
            </a:r>
            <a:r>
              <a:rPr lang="en-US" cap="none" dirty="0">
                <a:latin typeface="Amasis MT Pro" panose="020B0604020202020204" pitchFamily="18" charset="0"/>
              </a:rPr>
              <a:t> e </a:t>
            </a:r>
            <a:r>
              <a:rPr lang="en-US" cap="none" dirty="0" err="1">
                <a:latin typeface="Amasis MT Pro" panose="020B0604020202020204" pitchFamily="18" charset="0"/>
              </a:rPr>
              <a:t>Fundos</a:t>
            </a:r>
            <a:r>
              <a:rPr lang="en-US" cap="none" dirty="0">
                <a:latin typeface="Amasis MT Pro" panose="020B0604020202020204" pitchFamily="18" charset="0"/>
              </a:rPr>
              <a:t> de </a:t>
            </a:r>
            <a:r>
              <a:rPr lang="en-US" cap="none" dirty="0" err="1">
                <a:latin typeface="Amasis MT Pro" panose="020B0604020202020204" pitchFamily="18" charset="0"/>
              </a:rPr>
              <a:t>Pensões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“03-07-2022”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2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License Plate : “01-EF-34”</a:t>
            </a:r>
          </a:p>
          <a:p>
            <a:pPr lvl="2"/>
            <a:r>
              <a:rPr lang="en-US" dirty="0">
                <a:latin typeface="Amasis MT Pro" panose="020B0604020202020204" pitchFamily="18" charset="0"/>
              </a:rPr>
              <a:t>Date : “03-07-2012”</a:t>
            </a:r>
          </a:p>
          <a:p>
            <a:r>
              <a:rPr lang="en-US" dirty="0">
                <a:latin typeface="Amasis MT Pro" panose="020B0604020202020204" pitchFamily="18" charset="0"/>
              </a:rPr>
              <a:t>Insurance Company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Current and Past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Length of the contract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Insurance policy number</a:t>
            </a:r>
          </a:p>
        </p:txBody>
      </p:sp>
    </p:spTree>
    <p:extLst>
      <p:ext uri="{BB962C8B-B14F-4D97-AF65-F5344CB8AC3E}">
        <p14:creationId xmlns:p14="http://schemas.microsoft.com/office/powerpoint/2010/main" val="2537601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 Specific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>
                <a:latin typeface="Amasis MT Pro" panose="020B0604020202020204" pitchFamily="18" charset="0"/>
              </a:rPr>
              <a:t>Registo</a:t>
            </a:r>
            <a:r>
              <a:rPr lang="en-US" dirty="0">
                <a:latin typeface="Amasis MT Pro" panose="020B0604020202020204" pitchFamily="18" charset="0"/>
              </a:rPr>
              <a:t> Predial Online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DGES - Direção-Geral de Ensino Superior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DRE - </a:t>
            </a:r>
            <a:r>
              <a:rPr lang="en-US" dirty="0" err="1">
                <a:latin typeface="Amasis MT Pro" panose="020B0604020202020204" pitchFamily="18" charset="0"/>
              </a:rPr>
              <a:t>Diário</a:t>
            </a:r>
            <a:r>
              <a:rPr lang="en-US" dirty="0">
                <a:latin typeface="Amasis MT Pro" panose="020B0604020202020204" pitchFamily="18" charset="0"/>
              </a:rPr>
              <a:t> da República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DRE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Finnaças</a:t>
            </a:r>
            <a:r>
              <a:rPr lang="en-US" dirty="0">
                <a:latin typeface="Amasis MT Pro" panose="020B0604020202020204" pitchFamily="18" charset="0"/>
              </a:rPr>
              <a:t> -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Example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–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Ministério</a:t>
            </a:r>
            <a:r>
              <a:rPr lang="en-US" dirty="0">
                <a:latin typeface="Amasis MT Pro" panose="020B0604020202020204" pitchFamily="18" charset="0"/>
              </a:rPr>
              <a:t> da </a:t>
            </a:r>
            <a:r>
              <a:rPr lang="en-US" dirty="0" err="1">
                <a:latin typeface="Amasis MT Pro" panose="020B0604020202020204" pitchFamily="18" charset="0"/>
              </a:rPr>
              <a:t>Justiça</a:t>
            </a:r>
            <a:r>
              <a:rPr lang="en-US" dirty="0">
                <a:latin typeface="Amasis MT Pro" panose="020B0604020202020204" pitchFamily="18" charset="0"/>
              </a:rPr>
              <a:t> - </a:t>
            </a:r>
            <a:r>
              <a:rPr lang="en-US" dirty="0" err="1">
                <a:latin typeface="Amasis MT Pro" panose="020B0604020202020204" pitchFamily="18" charset="0"/>
              </a:rPr>
              <a:t>Penhorados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Plataforma </a:t>
            </a:r>
            <a:r>
              <a:rPr lang="en-US" dirty="0" err="1">
                <a:latin typeface="Amasis MT Pro" panose="020B0604020202020204" pitchFamily="18" charset="0"/>
              </a:rPr>
              <a:t>Eletrónica</a:t>
            </a:r>
            <a:r>
              <a:rPr lang="en-US" dirty="0">
                <a:latin typeface="Amasis MT Pro" panose="020B0604020202020204" pitchFamily="18" charset="0"/>
              </a:rPr>
              <a:t> de </a:t>
            </a:r>
            <a:r>
              <a:rPr lang="en-US" dirty="0" err="1">
                <a:latin typeface="Amasis MT Pro" panose="020B0604020202020204" pitchFamily="18" charset="0"/>
              </a:rPr>
              <a:t>Compras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 err="1">
                <a:latin typeface="Amasis MT Pro" panose="020B0604020202020204" pitchFamily="18" charset="0"/>
              </a:rPr>
              <a:t>Administração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Pública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Leaked information: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Full Names, Addresses, NIF, Company, Marital Status, …</a:t>
            </a:r>
          </a:p>
        </p:txBody>
      </p:sp>
    </p:spTree>
    <p:extLst>
      <p:ext uri="{BB962C8B-B14F-4D97-AF65-F5344CB8AC3E}">
        <p14:creationId xmlns:p14="http://schemas.microsoft.com/office/powerpoint/2010/main" val="3757707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Wayback</a:t>
            </a:r>
            <a:r>
              <a:rPr lang="en-US" dirty="0"/>
              <a:t> Machine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 err="1">
                <a:latin typeface="Amasis MT Pro" panose="020B0604020202020204" pitchFamily="18" charset="0"/>
              </a:rPr>
              <a:t>Wayback</a:t>
            </a:r>
            <a:r>
              <a:rPr lang="en-US" cap="none" dirty="0">
                <a:latin typeface="Amasis MT Pro" panose="020B0604020202020204" pitchFamily="18" charset="0"/>
              </a:rPr>
              <a:t>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OldWeb.Today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Engine for Internet Of Things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768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Remote Access and Loggedin (</a:t>
            </a:r>
            <a:r>
              <a:rPr lang="pt-PT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Authentication Disabled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8694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Fotos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IP Cameras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Portugal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(default credentials?)</a:t>
            </a:r>
          </a:p>
          <a:p>
            <a:pPr lvl="1"/>
            <a:r>
              <a:rPr lang="pt-PT" b="1" dirty="0">
                <a:solidFill>
                  <a:srgbClr val="FF0000"/>
                </a:solidFill>
                <a:latin typeface="Amasis MT Pro" panose="020B0604020202020204" pitchFamily="18" charset="0"/>
              </a:rPr>
              <a:t>Webcams</a:t>
            </a:r>
            <a:r>
              <a:rPr lang="pt-PT" dirty="0">
                <a:latin typeface="Amasis MT Pro" panose="020B0604020202020204" pitchFamily="18" charset="0"/>
              </a:rPr>
              <a:t>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3338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Amasis MT Pro" panose="02040504050005020304" pitchFamily="18" charset="0"/>
              </a:rPr>
              <a:t>Diário</a:t>
            </a:r>
            <a:r>
              <a:rPr lang="en-US" dirty="0">
                <a:latin typeface="Amasis MT Pro" panose="02040504050005020304" pitchFamily="18" charset="0"/>
              </a:rPr>
              <a:t> República </a:t>
            </a:r>
            <a:r>
              <a:rPr lang="en-US" dirty="0" err="1">
                <a:latin typeface="Amasis MT Pro" panose="02040504050005020304" pitchFamily="18" charset="0"/>
              </a:rPr>
              <a:t>Eletrónico</a:t>
            </a:r>
            <a:r>
              <a:rPr lang="en-US" dirty="0">
                <a:latin typeface="Amasis MT Pro" panose="02040504050005020304" pitchFamily="18" charset="0"/>
              </a:rPr>
              <a:t>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endParaRPr lang="en-US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CNCS – Centro Nacional de Cibersegurança</a:t>
            </a:r>
          </a:p>
          <a:p>
            <a:pPr lvl="1"/>
            <a:r>
              <a:rPr lang="en-US" sz="1800" dirty="0" err="1">
                <a:latin typeface="Amasis MT Pro" panose="02040504050005020304" pitchFamily="18" charset="0"/>
              </a:rPr>
              <a:t>Notificação</a:t>
            </a:r>
            <a:r>
              <a:rPr lang="en-US" sz="1800" dirty="0">
                <a:latin typeface="Amasis MT Pro" panose="02040504050005020304" pitchFamily="18" charset="0"/>
              </a:rPr>
              <a:t> de </a:t>
            </a:r>
            <a:r>
              <a:rPr lang="en-US" sz="1800" dirty="0" err="1">
                <a:latin typeface="Amasis MT Pro" panose="02040504050005020304" pitchFamily="18" charset="0"/>
              </a:rPr>
              <a:t>Incidentes</a:t>
            </a:r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CERT.PT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Portugal – Internet Exposure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Internet Exposure Dashboard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Vulnerability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CVE-2015-0204 – CVSS2 4.3 Medium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BlueKeep Unpatched (</a:t>
            </a:r>
            <a:r>
              <a:rPr lang="pt-PT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107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Industrial Control Systems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516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SMB (shared folders)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Authentication Disabled: 2898</a:t>
            </a:r>
          </a:p>
        </p:txBody>
      </p:sp>
    </p:spTree>
    <p:extLst>
      <p:ext uri="{BB962C8B-B14F-4D97-AF65-F5344CB8AC3E}">
        <p14:creationId xmlns:p14="http://schemas.microsoft.com/office/powerpoint/2010/main" val="105067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Insecure</a:t>
            </a:r>
            <a:br>
              <a:rPr lang="en-US" dirty="0"/>
            </a:br>
            <a:r>
              <a:rPr lang="en-US" dirty="0"/>
              <a:t>	Insecure Cameras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Browser edit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Portugal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26EA0-B163-C56A-EAF4-4F4F8EF1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522" y="2160589"/>
            <a:ext cx="2001670" cy="227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774F6-2FF4-2370-A9B9-7C9628ADA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192" y="2160589"/>
            <a:ext cx="2003424" cy="22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94B65-29B8-A94D-979F-93B4647C8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292" y="2160589"/>
            <a:ext cx="2001669" cy="2324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5077E-C01D-5014-4F7C-EB69856F5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22" y="4485313"/>
            <a:ext cx="2001670" cy="2291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EA78A-5C3D-FDA1-B4BB-DCD9B77B6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868" y="4436631"/>
            <a:ext cx="1978892" cy="22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34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Penetration Test</a:t>
            </a:r>
            <a:br>
              <a:rPr lang="en-US" dirty="0"/>
            </a:br>
            <a:r>
              <a:rPr lang="en-US" dirty="0"/>
              <a:t>	Portugal – </a:t>
            </a:r>
            <a:r>
              <a:rPr lang="en-US" dirty="0" err="1"/>
              <a:t>Ministério</a:t>
            </a:r>
            <a:r>
              <a:rPr lang="en-US" dirty="0"/>
              <a:t> da </a:t>
            </a:r>
            <a:r>
              <a:rPr lang="en-US" dirty="0" err="1"/>
              <a:t>Justiça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How safe is our information?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Site URL: https://www.automovelonline.mj.pt/AutoOnline</a:t>
            </a:r>
            <a:r>
              <a:rPr lang="en-US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Prod</a:t>
            </a:r>
            <a:r>
              <a:rPr lang="en-US" cap="none" dirty="0">
                <a:latin typeface="Amasis MT Pro" panose="020B0604020202020204" pitchFamily="18" charset="0"/>
              </a:rPr>
              <a:t>/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Is there a </a:t>
            </a:r>
            <a:r>
              <a:rPr lang="en-US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DEV</a:t>
            </a:r>
            <a:r>
              <a:rPr lang="en-US" cap="none" dirty="0">
                <a:latin typeface="Amasis MT Pro" panose="020B0604020202020204" pitchFamily="18" charset="0"/>
              </a:rPr>
              <a:t> site?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Error shows software and version (Apache Tomcat/8.0.41)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Are there exploits? Exploit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Automatic testing website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Are these tests legal?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If you don’t own the site, it’s usually not legal or allowed.</a:t>
            </a:r>
          </a:p>
        </p:txBody>
      </p:sp>
    </p:spTree>
    <p:extLst>
      <p:ext uri="{BB962C8B-B14F-4D97-AF65-F5344CB8AC3E}">
        <p14:creationId xmlns:p14="http://schemas.microsoft.com/office/powerpoint/2010/main" val="1891916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TryHackMe - https://tryhackme.com/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HackTheBox - https://www.hackthebox.eu/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VulnHub - https://www.vulnhub.com/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OTW - https://overthewire.org/wargames/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PicoCTF - https://picoctf.org/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CryptoPals - https://cryptopals.com/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CryptoHack - https://cryptohack.org/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60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THM – Try Hack Me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Try Hack Me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TryHackMe</a:t>
            </a:r>
            <a:r>
              <a:rPr lang="en-US" dirty="0"/>
              <a:t> is a free online platform for learning cyber security, using hands-on exercises and labs, all through your browser!</a:t>
            </a:r>
          </a:p>
          <a:p>
            <a:r>
              <a:rPr lang="en-US" dirty="0"/>
              <a:t>Learn</a:t>
            </a:r>
          </a:p>
          <a:p>
            <a:pPr lvl="1"/>
            <a:r>
              <a:rPr lang="en-US" dirty="0"/>
              <a:t>Our content is guided with interactive exercises based on real world scenarios, from hacking machines to investigating attacks, we've got you covered.</a:t>
            </a:r>
          </a:p>
          <a:p>
            <a:r>
              <a:rPr lang="en-US" dirty="0"/>
              <a:t>Practice</a:t>
            </a:r>
          </a:p>
          <a:p>
            <a:pPr lvl="1"/>
            <a:r>
              <a:rPr lang="en-US" dirty="0"/>
              <a:t>Put your knowledge into practice with gamified cyber security challenges.</a:t>
            </a:r>
          </a:p>
          <a:p>
            <a:r>
              <a:rPr lang="en-US" dirty="0"/>
              <a:t>Cost – Free or $10/month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2699691-1568-FB42-FEE3-91760F731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682" y="2160589"/>
            <a:ext cx="5252984" cy="416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54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HTB –Hack The Box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Hack The Box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Hack The Box is a massive, online cybersecurity training platform, allowing individuals, companies, universities and all kinds of organizations around the world  to level up their hacking skills.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Hardware, Crypto, </a:t>
            </a:r>
            <a:r>
              <a:rPr lang="en-US" dirty="0" err="1"/>
              <a:t>Pwn</a:t>
            </a:r>
            <a:r>
              <a:rPr lang="en-US" dirty="0"/>
              <a:t>, Mobile, Reversing, Web, …</a:t>
            </a:r>
          </a:p>
          <a:p>
            <a:r>
              <a:rPr lang="en-US" dirty="0"/>
              <a:t>Machines / Tracks</a:t>
            </a:r>
          </a:p>
          <a:p>
            <a:r>
              <a:rPr lang="en-US" dirty="0"/>
              <a:t>Cost – Free / €12/month</a:t>
            </a:r>
          </a:p>
          <a:p>
            <a:r>
              <a:rPr lang="en-US" dirty="0"/>
              <a:t>Job Board</a:t>
            </a:r>
          </a:p>
          <a:p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E7728206-D5A4-6852-F90E-45905627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833" y="2160589"/>
            <a:ext cx="5643642" cy="39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63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OTW –Over The Wire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23169" cy="3880773"/>
          </a:xfrm>
        </p:spPr>
        <p:txBody>
          <a:bodyPr>
            <a:normAutofit/>
          </a:bodyPr>
          <a:lstStyle/>
          <a:p>
            <a:r>
              <a:rPr lang="en-US" dirty="0"/>
              <a:t>Over The Wire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Linux and Web based games</a:t>
            </a:r>
          </a:p>
          <a:p>
            <a:pPr lvl="1"/>
            <a:r>
              <a:rPr lang="en-US" dirty="0"/>
              <a:t>Linux - Bandit </a:t>
            </a:r>
          </a:p>
          <a:p>
            <a:pPr lvl="1"/>
            <a:r>
              <a:rPr lang="en-US" dirty="0"/>
              <a:t>Web - </a:t>
            </a:r>
            <a:r>
              <a:rPr lang="en-US" dirty="0" err="1"/>
              <a:t>Natas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0EE70D39-E8C0-577E-1FB8-A6D85204B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2160589"/>
            <a:ext cx="6181353" cy="388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13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Verificar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https://especiais.rr.pt/pegada-digital/pedi-os-meus-dados-a-70-empresas/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0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Wifi</a:t>
            </a:r>
            <a:br>
              <a:rPr lang="en-US" dirty="0"/>
            </a:br>
            <a:r>
              <a:rPr lang="en-US" dirty="0"/>
              <a:t>	World Map - </a:t>
            </a:r>
            <a:r>
              <a:rPr lang="pt-PT" dirty="0"/>
              <a:t>WiFi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 err="1">
                <a:latin typeface="Amasis MT Pro" panose="020B0604020202020204" pitchFamily="18" charset="0"/>
              </a:rPr>
              <a:t>Wigle</a:t>
            </a:r>
            <a:r>
              <a:rPr lang="en-US" cap="none" dirty="0">
                <a:latin typeface="Amasis MT Pro" panose="020B0604020202020204" pitchFamily="18" charset="0"/>
              </a:rPr>
              <a:t> – shell5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https://wigle.net/map?maplat=41.53443897842117&amp;maplon=-8.437174307569958&amp;mapzoom=21&amp;coloring=density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mac address lookup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https://dnschecker.org/mac-lookup.php?query=68-cc-6e-c0-c7-e1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BFE97A-B17F-E4D0-2CE6-922EC19EE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10" y="4317124"/>
            <a:ext cx="6800825" cy="28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2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YouTube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  <a:hlinkClick r:id="rId5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cap="none" dirty="0">
                <a:latin typeface="Amasis MT Pro" panose="020B0604020202020204" pitchFamily="18" charset="0"/>
              </a:rPr>
              <a:t>Ethical Hacker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This presentation is not employee related 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Feel free to share/modify,…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63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Search </a:t>
            </a:r>
            <a:r>
              <a:rPr lang="en-US" u="sng" cap="none" dirty="0">
                <a:latin typeface="Amasis MT Pro" panose="020B0604020202020204" pitchFamily="18" charset="0"/>
              </a:rPr>
              <a:t>yourself</a:t>
            </a:r>
            <a:r>
              <a:rPr lang="en-US" cap="none" dirty="0">
                <a:latin typeface="Amasis MT Pro" panose="020B0604020202020204" pitchFamily="18" charset="0"/>
              </a:rPr>
              <a:t> and check the results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Ask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Different search engine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en-US" cap="none" dirty="0">
                <a:latin typeface="Amasis MT Pro" panose="020B0604020202020204" pitchFamily="18" charset="0"/>
              </a:rPr>
              <a:t> different rules/crawlers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en-US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different results</a:t>
            </a:r>
            <a:endParaRPr lang="en-US" u="sng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Commonly used searches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Advanced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 err="1">
                <a:latin typeface="Amasis MT Pro" panose="020B0604020202020204" pitchFamily="18" charset="0"/>
              </a:rPr>
              <a:t>gbhackers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Guide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Guide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Improve the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 err="1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	</a:t>
            </a:r>
            <a:br>
              <a:rPr lang="en-US" dirty="0"/>
            </a:br>
            <a:r>
              <a:rPr lang="en-US" dirty="0"/>
              <a:t>	Dork Examples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 err="1">
                <a:latin typeface="Amasis MT Pro" panose="020B0604020202020204" pitchFamily="18" charset="0"/>
              </a:rPr>
              <a:t>recibo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vencimento</a:t>
            </a:r>
            <a:r>
              <a:rPr lang="en-US" dirty="0">
                <a:latin typeface="Amasis MT Pro" panose="020B0604020202020204" pitchFamily="18" charset="0"/>
              </a:rPr>
              <a:t> -brasil </a:t>
            </a:r>
            <a:r>
              <a:rPr lang="en-US" dirty="0" err="1">
                <a:latin typeface="Amasis MT Pro" panose="020B0604020202020204" pitchFamily="18" charset="0"/>
              </a:rPr>
              <a:t>filetype:pdf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dirty="0" err="1">
                <a:latin typeface="Amasis MT Pro" panose="020B0604020202020204" pitchFamily="18" charset="0"/>
              </a:rPr>
              <a:t>inurl:wp-content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recibo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vencimento - keyword to look for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-brasil – keyword to ignore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filetype:pdf - only pdf files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inurl:wp-content – only inside wordpress sites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Available information on receipts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Full name, address, </a:t>
            </a:r>
            <a:r>
              <a:rPr lang="en-US" sz="1800" dirty="0" err="1">
                <a:latin typeface="Amasis MT Pro" panose="020B0604020202020204" pitchFamily="18" charset="0"/>
              </a:rPr>
              <a:t>nif</a:t>
            </a:r>
            <a:r>
              <a:rPr lang="en-US" sz="1800" dirty="0">
                <a:latin typeface="Amasis MT Pro" panose="020B0604020202020204" pitchFamily="18" charset="0"/>
              </a:rPr>
              <a:t>, nib, marital status, children number</a:t>
            </a:r>
            <a:r>
              <a:rPr lang="pt-PT" sz="1800" dirty="0">
                <a:latin typeface="Amasis MT Pro" panose="020B0604020202020204" pitchFamily="18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2103</TotalTime>
  <Words>2914</Words>
  <Application>Microsoft Office PowerPoint</Application>
  <PresentationFormat>Widescreen</PresentationFormat>
  <Paragraphs>507</Paragraphs>
  <Slides>50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Amasis MT Pro</vt:lpstr>
      <vt:lpstr>Arial</vt:lpstr>
      <vt:lpstr>Calibri</vt:lpstr>
      <vt:lpstr>Trebuchet MS</vt:lpstr>
      <vt:lpstr>Wingdings 3</vt:lpstr>
      <vt:lpstr>Facet</vt:lpstr>
      <vt:lpstr>OSINT</vt:lpstr>
      <vt:lpstr>OSINT – Open-source intelligence  Digital Footprint</vt:lpstr>
      <vt:lpstr>Disclaimer</vt:lpstr>
      <vt:lpstr>Laws</vt:lpstr>
      <vt:lpstr>Who Am I</vt:lpstr>
      <vt:lpstr>Search Engines   Internet is more than Google</vt:lpstr>
      <vt:lpstr>Google Dorks  Commonly used searches</vt:lpstr>
      <vt:lpstr>Search operators  Improve the search</vt:lpstr>
      <vt:lpstr>Search   Dork Examples</vt:lpstr>
      <vt:lpstr>Search   Dork Examples</vt:lpstr>
      <vt:lpstr>Passwords / Credentials  Please don’t share</vt:lpstr>
      <vt:lpstr>Databreach  Is not a thing of the past</vt:lpstr>
      <vt:lpstr>Databreach  Company credentials ?</vt:lpstr>
      <vt:lpstr>Databreach  Portuguese domain examples (2018)</vt:lpstr>
      <vt:lpstr>OSINT  Profiling</vt:lpstr>
      <vt:lpstr>OSINT  Profiling</vt:lpstr>
      <vt:lpstr>OSINT  Profiling - Professional</vt:lpstr>
      <vt:lpstr>OSINT  (Reverse) Image search</vt:lpstr>
      <vt:lpstr>OSINT  Maps</vt:lpstr>
      <vt:lpstr>OSINT  Street View</vt:lpstr>
      <vt:lpstr>OSINT - Photos  Lots of Information</vt:lpstr>
      <vt:lpstr>OSINT - Photos  Metadata</vt:lpstr>
      <vt:lpstr>Search  Geolocation</vt:lpstr>
      <vt:lpstr>Search  Satelite View</vt:lpstr>
      <vt:lpstr>Helping Tools  Safety</vt:lpstr>
      <vt:lpstr>Helping Tools  Privacy</vt:lpstr>
      <vt:lpstr>Helping Tools  Reverse Tracking</vt:lpstr>
      <vt:lpstr>Deadly Social Media  The Final Hours of Pop Smoke</vt:lpstr>
      <vt:lpstr>OSINT  Personal Information</vt:lpstr>
      <vt:lpstr>Awareness  True stories</vt:lpstr>
      <vt:lpstr>OSINT  Portugal – Public contracts</vt:lpstr>
      <vt:lpstr>OSINT  Portugal – Vehicle Information</vt:lpstr>
      <vt:lpstr>OSINT  Portugal –Insurance Information</vt:lpstr>
      <vt:lpstr>OSINT  Portugal Specific</vt:lpstr>
      <vt:lpstr>Wayback Machine  Internet  in the past</vt:lpstr>
      <vt:lpstr>Shodan  Internet of Things</vt:lpstr>
      <vt:lpstr>Shodan  Internet of Things</vt:lpstr>
      <vt:lpstr>Shodan  Internet of Things</vt:lpstr>
      <vt:lpstr>Shodan  Internet of Things - Images</vt:lpstr>
      <vt:lpstr>Shodan  Industrial Control Systems</vt:lpstr>
      <vt:lpstr>Shodan  Portugal – Internet Exposure</vt:lpstr>
      <vt:lpstr>Insecure  Insecure Cameras</vt:lpstr>
      <vt:lpstr>Penetration Test  Portugal – Ministério da Justiça</vt:lpstr>
      <vt:lpstr>CTF  Capture The Flag</vt:lpstr>
      <vt:lpstr>CTF  THM – Try Hack Me</vt:lpstr>
      <vt:lpstr>CTF  HTB –Hack The Box</vt:lpstr>
      <vt:lpstr>CTF  OTW –Over The Wire</vt:lpstr>
      <vt:lpstr>Verificar</vt:lpstr>
      <vt:lpstr>Wifi  World Map - WiFi Networks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</dc:title>
  <dc:creator>Pedro Vieira</dc:creator>
  <cp:lastModifiedBy>Pedro Vieira</cp:lastModifiedBy>
  <cp:revision>100</cp:revision>
  <dcterms:created xsi:type="dcterms:W3CDTF">2022-07-02T11:00:59Z</dcterms:created>
  <dcterms:modified xsi:type="dcterms:W3CDTF">2022-07-03T22:16:13Z</dcterms:modified>
</cp:coreProperties>
</file>